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59" r:id="rId4"/>
    <p:sldId id="260" r:id="rId5"/>
    <p:sldId id="261" r:id="rId6"/>
    <p:sldId id="264" r:id="rId7"/>
    <p:sldId id="265" r:id="rId8"/>
    <p:sldId id="268" r:id="rId9"/>
    <p:sldId id="271" r:id="rId10"/>
    <p:sldId id="270" r:id="rId11"/>
    <p:sldId id="266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F70B09-E9B1-4197-8FCD-C5EFFFAA2EDA}" type="doc">
      <dgm:prSet loTypeId="urn:microsoft.com/office/officeart/2005/8/layout/matrix1" loCatId="matrix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5392CF1F-F677-493B-A69C-DAD6409AA2DC}">
      <dgm:prSet phldrT="[Text]" custT="1"/>
      <dgm:spPr/>
      <dgm:t>
        <a:bodyPr/>
        <a:lstStyle/>
        <a:p>
          <a:r>
            <a: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Ziele</a:t>
          </a:r>
        </a:p>
      </dgm:t>
    </dgm:pt>
    <dgm:pt modelId="{CD30F518-F44D-4311-8C0E-E4987C4BF5DF}" type="parTrans" cxnId="{21B0891A-B87E-41B1-9CB8-E3EEDD71DAD5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B4C949-E28C-4BA5-8489-C7DFB1B1CB27}" type="sibTrans" cxnId="{21B0891A-B87E-41B1-9CB8-E3EEDD71DAD5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6A217A2-8A96-4709-B4FC-5ED14F2A78B6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Personal</a:t>
          </a:r>
        </a:p>
        <a:p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Zufriedenheit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steigern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Qualität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der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Dozenten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10611D6-1079-4334-A75F-8FBC259A10F2}" type="parTrans" cxnId="{F8DB314F-E338-42F9-B1BE-D4E6FFF2E4B5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B39687-ABC0-4D2D-A34E-F8B8C6F26018}" type="sibTrans" cxnId="{F8DB314F-E338-42F9-B1BE-D4E6FFF2E4B5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0DB42AF-1E71-44C9-8558-DC7B37A50575}">
      <dgm:prSet phldrT="[Text]" custT="1"/>
      <dgm:spPr/>
      <dgm:t>
        <a:bodyPr/>
        <a:lstStyle/>
        <a:p>
          <a:r>
            <a:rPr 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Finanzen</a:t>
          </a:r>
        </a:p>
        <a:p>
          <a:r>
            <a: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Kostenreduktion</a:t>
          </a:r>
        </a:p>
        <a:p>
          <a:r>
            <a: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Fördermittel generieren</a:t>
          </a:r>
        </a:p>
      </dgm:t>
    </dgm:pt>
    <dgm:pt modelId="{3E13F001-F296-4DA3-BE9F-C305B0402A4C}" type="parTrans" cxnId="{AEE9C0E7-DD97-4EC9-AC68-7FA99792A6E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50ACFC-2839-45AD-811F-B63C7316C3F9}" type="sibTrans" cxnId="{AEE9C0E7-DD97-4EC9-AC68-7FA99792A6E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DEAB91-2018-4980-9E6D-55B5063D78C0}">
      <dgm:prSet phldrT="[Text]" custT="1"/>
      <dgm:spPr/>
      <dgm:t>
        <a:bodyPr/>
        <a:lstStyle/>
        <a:p>
          <a:r>
            <a:rPr 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Organisation</a:t>
          </a:r>
        </a:p>
        <a:p>
          <a:r>
            <a: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Transparente Verwaltungsprozesse</a:t>
          </a:r>
        </a:p>
        <a:p>
          <a:r>
            <a: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Termineinhaltung</a:t>
          </a:r>
        </a:p>
        <a:p>
          <a:r>
            <a: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Wissensaustausch</a:t>
          </a:r>
        </a:p>
      </dgm:t>
    </dgm:pt>
    <dgm:pt modelId="{DFBCC885-0C44-4126-B26E-271A0DD7C88F}" type="parTrans" cxnId="{5AB8FF3C-A25C-401E-A14D-BA2F12214D2E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47D0C7-1BC7-4F13-BC21-AF73EF2E5FF5}" type="sibTrans" cxnId="{5AB8FF3C-A25C-401E-A14D-BA2F12214D2E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08F03DB-1C8A-4DB7-B424-50163311375C}">
      <dgm:prSet phldrT="[Text]" custT="1"/>
      <dgm:spPr/>
      <dgm:t>
        <a:bodyPr/>
        <a:lstStyle/>
        <a:p>
          <a:r>
            <a:rPr lang="en-US" sz="180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Markt</a:t>
          </a:r>
          <a:r>
            <a: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Kunde</a:t>
          </a:r>
        </a:p>
        <a:p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Lehrqualität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steigern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vielfältiges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Kursangebot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Qualitatives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Mensaessen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D1A6056-F16F-43EC-9681-ADF98D3CE97A}" type="parTrans" cxnId="{DE388119-98A6-4FC8-82B6-0A318E206572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7CA7DD-6C7B-43CD-A5EA-5075047BF7FE}" type="sibTrans" cxnId="{DE388119-98A6-4FC8-82B6-0A318E206572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6E2251D-28CB-43DF-9166-B4E6AD7F5431}" type="pres">
      <dgm:prSet presAssocID="{32F70B09-E9B1-4197-8FCD-C5EFFFAA2ED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51D7646-3025-4887-AF15-9B2F37816567}" type="pres">
      <dgm:prSet presAssocID="{32F70B09-E9B1-4197-8FCD-C5EFFFAA2EDA}" presName="matrix" presStyleCnt="0"/>
      <dgm:spPr/>
    </dgm:pt>
    <dgm:pt modelId="{53C2B487-5309-4C0D-A83D-089C9A6F08BE}" type="pres">
      <dgm:prSet presAssocID="{32F70B09-E9B1-4197-8FCD-C5EFFFAA2EDA}" presName="tile1" presStyleLbl="node1" presStyleIdx="0" presStyleCnt="4"/>
      <dgm:spPr/>
    </dgm:pt>
    <dgm:pt modelId="{A895D590-FEBC-4A58-944D-EFF2D314E8FB}" type="pres">
      <dgm:prSet presAssocID="{32F70B09-E9B1-4197-8FCD-C5EFFFAA2ED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E5942AC-CF42-4FF6-A76A-5B6603623B7B}" type="pres">
      <dgm:prSet presAssocID="{32F70B09-E9B1-4197-8FCD-C5EFFFAA2EDA}" presName="tile2" presStyleLbl="node1" presStyleIdx="1" presStyleCnt="4"/>
      <dgm:spPr/>
    </dgm:pt>
    <dgm:pt modelId="{122FC8BA-1827-4402-9EAF-FCDD6E955C9A}" type="pres">
      <dgm:prSet presAssocID="{32F70B09-E9B1-4197-8FCD-C5EFFFAA2ED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23E65AB-FA6A-4B49-8F3C-CD2913E82B63}" type="pres">
      <dgm:prSet presAssocID="{32F70B09-E9B1-4197-8FCD-C5EFFFAA2EDA}" presName="tile3" presStyleLbl="node1" presStyleIdx="2" presStyleCnt="4"/>
      <dgm:spPr/>
    </dgm:pt>
    <dgm:pt modelId="{DBD431E3-E387-47E1-937E-CEC3BF7DCA28}" type="pres">
      <dgm:prSet presAssocID="{32F70B09-E9B1-4197-8FCD-C5EFFFAA2ED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DA88D6E-F492-4F91-A67E-406E9FA79963}" type="pres">
      <dgm:prSet presAssocID="{32F70B09-E9B1-4197-8FCD-C5EFFFAA2EDA}" presName="tile4" presStyleLbl="node1" presStyleIdx="3" presStyleCnt="4"/>
      <dgm:spPr/>
    </dgm:pt>
    <dgm:pt modelId="{C3398B4B-EBD0-4200-A3E2-7F7620315376}" type="pres">
      <dgm:prSet presAssocID="{32F70B09-E9B1-4197-8FCD-C5EFFFAA2ED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E6AAB85-E150-43D8-9248-BC36C83343DD}" type="pres">
      <dgm:prSet presAssocID="{32F70B09-E9B1-4197-8FCD-C5EFFFAA2ED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9E81EB14-0168-459C-A61F-42689984871C}" type="presOf" srcId="{308F03DB-1C8A-4DB7-B424-50163311375C}" destId="{C3398B4B-EBD0-4200-A3E2-7F7620315376}" srcOrd="1" destOrd="0" presId="urn:microsoft.com/office/officeart/2005/8/layout/matrix1"/>
    <dgm:cxn modelId="{DE388119-98A6-4FC8-82B6-0A318E206572}" srcId="{5392CF1F-F677-493B-A69C-DAD6409AA2DC}" destId="{308F03DB-1C8A-4DB7-B424-50163311375C}" srcOrd="3" destOrd="0" parTransId="{8D1A6056-F16F-43EC-9681-ADF98D3CE97A}" sibTransId="{A57CA7DD-6C7B-43CD-A5EA-5075047BF7FE}"/>
    <dgm:cxn modelId="{21B0891A-B87E-41B1-9CB8-E3EEDD71DAD5}" srcId="{32F70B09-E9B1-4197-8FCD-C5EFFFAA2EDA}" destId="{5392CF1F-F677-493B-A69C-DAD6409AA2DC}" srcOrd="0" destOrd="0" parTransId="{CD30F518-F44D-4311-8C0E-E4987C4BF5DF}" sibTransId="{13B4C949-E28C-4BA5-8489-C7DFB1B1CB27}"/>
    <dgm:cxn modelId="{5AB8FF3C-A25C-401E-A14D-BA2F12214D2E}" srcId="{5392CF1F-F677-493B-A69C-DAD6409AA2DC}" destId="{7CDEAB91-2018-4980-9E6D-55B5063D78C0}" srcOrd="2" destOrd="0" parTransId="{DFBCC885-0C44-4126-B26E-271A0DD7C88F}" sibTransId="{6B47D0C7-1BC7-4F13-BC21-AF73EF2E5FF5}"/>
    <dgm:cxn modelId="{86AEF73E-B827-4A1F-BCBF-9C3BB8768C09}" type="presOf" srcId="{00DB42AF-1E71-44C9-8558-DC7B37A50575}" destId="{FE5942AC-CF42-4FF6-A76A-5B6603623B7B}" srcOrd="0" destOrd="0" presId="urn:microsoft.com/office/officeart/2005/8/layout/matrix1"/>
    <dgm:cxn modelId="{6928294A-9214-4287-BB02-4EDDF91EE01E}" type="presOf" srcId="{46A217A2-8A96-4709-B4FC-5ED14F2A78B6}" destId="{A895D590-FEBC-4A58-944D-EFF2D314E8FB}" srcOrd="1" destOrd="0" presId="urn:microsoft.com/office/officeart/2005/8/layout/matrix1"/>
    <dgm:cxn modelId="{F8DB314F-E338-42F9-B1BE-D4E6FFF2E4B5}" srcId="{5392CF1F-F677-493B-A69C-DAD6409AA2DC}" destId="{46A217A2-8A96-4709-B4FC-5ED14F2A78B6}" srcOrd="0" destOrd="0" parTransId="{210611D6-1079-4334-A75F-8FBC259A10F2}" sibTransId="{6AB39687-ABC0-4D2D-A34E-F8B8C6F26018}"/>
    <dgm:cxn modelId="{7BD0BC87-4609-495C-8BB9-FDD4573E16AF}" type="presOf" srcId="{46A217A2-8A96-4709-B4FC-5ED14F2A78B6}" destId="{53C2B487-5309-4C0D-A83D-089C9A6F08BE}" srcOrd="0" destOrd="0" presId="urn:microsoft.com/office/officeart/2005/8/layout/matrix1"/>
    <dgm:cxn modelId="{CCE08E89-0D92-4037-AA7D-C7A9396D33DA}" type="presOf" srcId="{32F70B09-E9B1-4197-8FCD-C5EFFFAA2EDA}" destId="{66E2251D-28CB-43DF-9166-B4E6AD7F5431}" srcOrd="0" destOrd="0" presId="urn:microsoft.com/office/officeart/2005/8/layout/matrix1"/>
    <dgm:cxn modelId="{71C20094-E529-4499-B9CF-95BF882329E6}" type="presOf" srcId="{7CDEAB91-2018-4980-9E6D-55B5063D78C0}" destId="{DBD431E3-E387-47E1-937E-CEC3BF7DCA28}" srcOrd="1" destOrd="0" presId="urn:microsoft.com/office/officeart/2005/8/layout/matrix1"/>
    <dgm:cxn modelId="{8D7163A1-A364-476D-9A1E-008B801D657E}" type="presOf" srcId="{308F03DB-1C8A-4DB7-B424-50163311375C}" destId="{DDA88D6E-F492-4F91-A67E-406E9FA79963}" srcOrd="0" destOrd="0" presId="urn:microsoft.com/office/officeart/2005/8/layout/matrix1"/>
    <dgm:cxn modelId="{54F7FAB4-50E2-4B21-B3FB-8B295085C807}" type="presOf" srcId="{00DB42AF-1E71-44C9-8558-DC7B37A50575}" destId="{122FC8BA-1827-4402-9EAF-FCDD6E955C9A}" srcOrd="1" destOrd="0" presId="urn:microsoft.com/office/officeart/2005/8/layout/matrix1"/>
    <dgm:cxn modelId="{EEEA20E2-0405-4527-8029-FA41621605EE}" type="presOf" srcId="{7CDEAB91-2018-4980-9E6D-55B5063D78C0}" destId="{923E65AB-FA6A-4B49-8F3C-CD2913E82B63}" srcOrd="0" destOrd="0" presId="urn:microsoft.com/office/officeart/2005/8/layout/matrix1"/>
    <dgm:cxn modelId="{BDB5AFE2-DF35-4290-A168-291CB606E64B}" type="presOf" srcId="{5392CF1F-F677-493B-A69C-DAD6409AA2DC}" destId="{CE6AAB85-E150-43D8-9248-BC36C83343DD}" srcOrd="0" destOrd="0" presId="urn:microsoft.com/office/officeart/2005/8/layout/matrix1"/>
    <dgm:cxn modelId="{AEE9C0E7-DD97-4EC9-AC68-7FA99792A6E1}" srcId="{5392CF1F-F677-493B-A69C-DAD6409AA2DC}" destId="{00DB42AF-1E71-44C9-8558-DC7B37A50575}" srcOrd="1" destOrd="0" parTransId="{3E13F001-F296-4DA3-BE9F-C305B0402A4C}" sibTransId="{E750ACFC-2839-45AD-811F-B63C7316C3F9}"/>
    <dgm:cxn modelId="{7F60EB30-B328-4EA0-BF2A-53ECA2B9E052}" type="presParOf" srcId="{66E2251D-28CB-43DF-9166-B4E6AD7F5431}" destId="{E51D7646-3025-4887-AF15-9B2F37816567}" srcOrd="0" destOrd="0" presId="urn:microsoft.com/office/officeart/2005/8/layout/matrix1"/>
    <dgm:cxn modelId="{1345927C-3D28-4C67-817A-8EEFF1437421}" type="presParOf" srcId="{E51D7646-3025-4887-AF15-9B2F37816567}" destId="{53C2B487-5309-4C0D-A83D-089C9A6F08BE}" srcOrd="0" destOrd="0" presId="urn:microsoft.com/office/officeart/2005/8/layout/matrix1"/>
    <dgm:cxn modelId="{4343F0F4-A441-439C-AEDB-B4FF30F93A60}" type="presParOf" srcId="{E51D7646-3025-4887-AF15-9B2F37816567}" destId="{A895D590-FEBC-4A58-944D-EFF2D314E8FB}" srcOrd="1" destOrd="0" presId="urn:microsoft.com/office/officeart/2005/8/layout/matrix1"/>
    <dgm:cxn modelId="{8176AD4D-8EE6-4DE6-BE31-314BF4116C0E}" type="presParOf" srcId="{E51D7646-3025-4887-AF15-9B2F37816567}" destId="{FE5942AC-CF42-4FF6-A76A-5B6603623B7B}" srcOrd="2" destOrd="0" presId="urn:microsoft.com/office/officeart/2005/8/layout/matrix1"/>
    <dgm:cxn modelId="{97389D08-DD1F-4CEC-BFFD-76BC2FAA6EEE}" type="presParOf" srcId="{E51D7646-3025-4887-AF15-9B2F37816567}" destId="{122FC8BA-1827-4402-9EAF-FCDD6E955C9A}" srcOrd="3" destOrd="0" presId="urn:microsoft.com/office/officeart/2005/8/layout/matrix1"/>
    <dgm:cxn modelId="{8194CBDA-C990-4A68-8ADB-B871E59DD5D1}" type="presParOf" srcId="{E51D7646-3025-4887-AF15-9B2F37816567}" destId="{923E65AB-FA6A-4B49-8F3C-CD2913E82B63}" srcOrd="4" destOrd="0" presId="urn:microsoft.com/office/officeart/2005/8/layout/matrix1"/>
    <dgm:cxn modelId="{70AE7F0D-6777-414B-A46B-F946E9F28182}" type="presParOf" srcId="{E51D7646-3025-4887-AF15-9B2F37816567}" destId="{DBD431E3-E387-47E1-937E-CEC3BF7DCA28}" srcOrd="5" destOrd="0" presId="urn:microsoft.com/office/officeart/2005/8/layout/matrix1"/>
    <dgm:cxn modelId="{2D0DE162-8D06-4F8C-937C-51854D2AD910}" type="presParOf" srcId="{E51D7646-3025-4887-AF15-9B2F37816567}" destId="{DDA88D6E-F492-4F91-A67E-406E9FA79963}" srcOrd="6" destOrd="0" presId="urn:microsoft.com/office/officeart/2005/8/layout/matrix1"/>
    <dgm:cxn modelId="{00DCA034-7E87-4173-978E-541DDBD9BC5E}" type="presParOf" srcId="{E51D7646-3025-4887-AF15-9B2F37816567}" destId="{C3398B4B-EBD0-4200-A3E2-7F7620315376}" srcOrd="7" destOrd="0" presId="urn:microsoft.com/office/officeart/2005/8/layout/matrix1"/>
    <dgm:cxn modelId="{BC680D22-0252-4DAC-832A-F5EE415A747A}" type="presParOf" srcId="{66E2251D-28CB-43DF-9166-B4E6AD7F5431}" destId="{CE6AAB85-E150-43D8-9248-BC36C83343DD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2B487-5309-4C0D-A83D-089C9A6F08BE}">
      <dsp:nvSpPr>
        <dsp:cNvPr id="0" name=""/>
        <dsp:cNvSpPr/>
      </dsp:nvSpPr>
      <dsp:spPr>
        <a:xfrm rot="16200000">
          <a:off x="1321837" y="-1321837"/>
          <a:ext cx="2215000" cy="4858675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Personal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Zufriedenheit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steigern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Qualität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der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Dozenten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0" y="0"/>
        <a:ext cx="4858675" cy="1661250"/>
      </dsp:txXfrm>
    </dsp:sp>
    <dsp:sp modelId="{FE5942AC-CF42-4FF6-A76A-5B6603623B7B}">
      <dsp:nvSpPr>
        <dsp:cNvPr id="0" name=""/>
        <dsp:cNvSpPr/>
      </dsp:nvSpPr>
      <dsp:spPr>
        <a:xfrm>
          <a:off x="4858675" y="0"/>
          <a:ext cx="4858675" cy="2215000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Finanzen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Kostenreduktion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Fördermittel generieren</a:t>
          </a:r>
        </a:p>
      </dsp:txBody>
      <dsp:txXfrm>
        <a:off x="4858675" y="0"/>
        <a:ext cx="4858675" cy="1661250"/>
      </dsp:txXfrm>
    </dsp:sp>
    <dsp:sp modelId="{923E65AB-FA6A-4B49-8F3C-CD2913E82B63}">
      <dsp:nvSpPr>
        <dsp:cNvPr id="0" name=""/>
        <dsp:cNvSpPr/>
      </dsp:nvSpPr>
      <dsp:spPr>
        <a:xfrm rot="10800000">
          <a:off x="0" y="2215000"/>
          <a:ext cx="4858675" cy="2215000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Organisation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Transparente Verwaltungsprozesse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Termineinhaltung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Wissensaustausch</a:t>
          </a:r>
        </a:p>
      </dsp:txBody>
      <dsp:txXfrm rot="10800000">
        <a:off x="0" y="2768750"/>
        <a:ext cx="4858675" cy="1661250"/>
      </dsp:txXfrm>
    </dsp:sp>
    <dsp:sp modelId="{DDA88D6E-F492-4F91-A67E-406E9FA79963}">
      <dsp:nvSpPr>
        <dsp:cNvPr id="0" name=""/>
        <dsp:cNvSpPr/>
      </dsp:nvSpPr>
      <dsp:spPr>
        <a:xfrm rot="5400000">
          <a:off x="6180512" y="893163"/>
          <a:ext cx="2215000" cy="4858675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Markt</a:t>
          </a:r>
          <a:r>
            <a:rPr lang="en-US" sz="1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Kunde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Lehrqualität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steigern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vielfältiges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Kursangebot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Qualitatives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Mensaessen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4858675" y="2768750"/>
        <a:ext cx="4858675" cy="1661250"/>
      </dsp:txXfrm>
    </dsp:sp>
    <dsp:sp modelId="{CE6AAB85-E150-43D8-9248-BC36C83343DD}">
      <dsp:nvSpPr>
        <dsp:cNvPr id="0" name=""/>
        <dsp:cNvSpPr/>
      </dsp:nvSpPr>
      <dsp:spPr>
        <a:xfrm>
          <a:off x="3401072" y="1661250"/>
          <a:ext cx="2915205" cy="1107500"/>
        </a:xfrm>
        <a:prstGeom prst="roundRect">
          <a:avLst/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Ziele</a:t>
          </a:r>
        </a:p>
      </dsp:txBody>
      <dsp:txXfrm>
        <a:off x="3455136" y="1715314"/>
        <a:ext cx="2807077" cy="999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844F5-55EA-4607-B829-8D3AD6BE7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0C426E-68E1-47B2-AB90-9620254BD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713F0D-C616-414A-903C-5B752086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420A5F-1121-4AD4-9F0C-455796C1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B5C347-3430-4A41-9E7E-E5A8A975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3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ADE2AB-AFBA-4A1B-B962-1774328F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B1CEA5-63DB-41E8-AE76-1AEF47FA4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BE9029-1976-4AB4-9547-A910DC13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914DA-E781-4A6F-8956-5F5AC0E9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81CA83-0321-40DF-A3F7-8ECA5324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8C898F8-199D-4773-A205-AD46D157FE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A58921-A990-48B5-9FBB-63DCC8C28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4BA4BF-A19C-42DE-A381-50E7211F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D30A6A-C82E-40E6-950A-D733E87A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F2BA5F-CB29-43A9-811E-5EC543E4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5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9E4923-09C9-4316-B310-B877D132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F9E190-1433-4C36-9DC4-AF054DD7E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6314D2-E14B-43CB-A0A8-DD6BF070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F39D75-9BF9-475E-B4DE-CC2C56D9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9793CB-C8E1-422D-AC12-C7EB339A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E377B5-AC40-4374-912D-AA186CD5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B5A9FB-2BCA-4617-AD5D-0A3216771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8BF4B8-D4EF-45C8-80C1-E5FAE751D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51C56F-C2A1-402E-8591-39E2DD38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0F08AC-F68F-43DA-9E76-F4E50D05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19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E2F4-FF4D-491D-A70F-4FE18531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BD1201-87EC-411C-A11C-6EEAE19E7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55A004-7739-4E56-A58F-D474F9BC2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974C73-8989-402F-9E9F-FF5AAE66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DBC3FE-1FB1-4E4F-BA12-478104F5A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508C9E-50EC-4F72-AFC7-57407789C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CABCB-FE67-4C53-9A28-1832018E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FB24C5-5BBE-4868-A5C8-C01D0FF7D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AB1CBE-1337-4565-80C4-088F1C176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68CF77-97C6-4378-9E3C-DE64CBFC1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6AE2DB-3436-45C1-AD41-6D84D4A95A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6CE8FC3-D885-4DF0-B83C-C3396345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330544-1742-40A0-ADA9-1BA9614E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B613642-0A0B-47CC-82DB-D9BA6ECF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8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7A925-6038-49D0-A8BE-4212035A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74729D-8F88-4945-A905-207C9750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938D44-1650-458F-8FB0-461C136B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CE8D5-2C50-406F-89B9-6516E520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CDFC85-A1B6-49F8-9366-597C5D66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74D714-DE3E-4499-AE12-9DB7E62D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868DA3-CF77-4FCE-925F-836D5573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9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1581D-0B7B-40CD-8E00-694239409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484D35-F491-43A1-B2C0-CD16325AF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69AAF8-857F-472C-98E1-44A1729F1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018B4B-AF50-4A82-A74B-16A1123E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EAB603-2648-4A1A-A7F2-8C8C7E32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4655AF-6EB7-4644-96F7-874CB9BD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7CB8C-AAFD-4716-8985-AFCAB64B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E32C081-F531-4A6D-8D98-79CE0F510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461E65-0F7A-4FD1-8407-FF7968025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2BF6C7-DE41-4F47-9C0D-704001BB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D0BBE9-974C-4558-92CF-D3B68A6C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BF9732-EAB8-4064-8D38-05CC4624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474FA9A-EBF1-46E0-B7D8-796BBA4FF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B47E83-F1CC-4D67-87D0-3FAF4C8E8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9D0F97-4E1C-4BEA-896B-6D21DDA3B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B3CCD-40FB-4594-9FF9-ECE7E288631E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1D56EE-FED2-4615-9537-92C89D3E0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7E0FD-AF58-4B71-9905-647A60EFA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zene1">
            <a:hlinkClick r:id="" action="ppaction://media"/>
            <a:extLst>
              <a:ext uri="{FF2B5EF4-FFF2-40B4-BE49-F238E27FC236}">
                <a16:creationId xmlns:a16="http://schemas.microsoft.com/office/drawing/2014/main" id="{303DFAD0-75E0-4C1C-BF8C-A1BBEA33A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7976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2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eine Ecke abgeschnitten 8">
            <a:extLst>
              <a:ext uri="{FF2B5EF4-FFF2-40B4-BE49-F238E27FC236}">
                <a16:creationId xmlns:a16="http://schemas.microsoft.com/office/drawing/2014/main" id="{700D5027-A369-4768-908E-5077F780F857}"/>
              </a:ext>
            </a:extLst>
          </p:cNvPr>
          <p:cNvSpPr/>
          <p:nvPr/>
        </p:nvSpPr>
        <p:spPr>
          <a:xfrm>
            <a:off x="1324428" y="1461408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Prozessoptimierung (Fallstudie)</a:t>
            </a:r>
          </a:p>
        </p:txBody>
      </p:sp>
      <p:sp>
        <p:nvSpPr>
          <p:cNvPr id="10" name="Rechteck: eine Ecke abgeschnitten 9">
            <a:extLst>
              <a:ext uri="{FF2B5EF4-FFF2-40B4-BE49-F238E27FC236}">
                <a16:creationId xmlns:a16="http://schemas.microsoft.com/office/drawing/2014/main" id="{CEC33516-7084-4F5A-A5C9-D52B5C9994C9}"/>
              </a:ext>
            </a:extLst>
          </p:cNvPr>
          <p:cNvSpPr/>
          <p:nvPr/>
        </p:nvSpPr>
        <p:spPr>
          <a:xfrm>
            <a:off x="6223000" y="1465037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Blockchain Technologien</a:t>
            </a:r>
          </a:p>
        </p:txBody>
      </p:sp>
      <p:sp>
        <p:nvSpPr>
          <p:cNvPr id="11" name="Rechteck: eine Ecke abgeschnitten 10">
            <a:extLst>
              <a:ext uri="{FF2B5EF4-FFF2-40B4-BE49-F238E27FC236}">
                <a16:creationId xmlns:a16="http://schemas.microsoft.com/office/drawing/2014/main" id="{8537D4F6-FB1C-49EB-A2AE-0BD3F57DF4C3}"/>
              </a:ext>
            </a:extLst>
          </p:cNvPr>
          <p:cNvSpPr/>
          <p:nvPr/>
        </p:nvSpPr>
        <p:spPr>
          <a:xfrm>
            <a:off x="1324428" y="242048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Entrepreneurship/Leadership</a:t>
            </a:r>
          </a:p>
        </p:txBody>
      </p:sp>
      <p:sp>
        <p:nvSpPr>
          <p:cNvPr id="12" name="Rechteck: eine Ecke abgeschnitten 11">
            <a:extLst>
              <a:ext uri="{FF2B5EF4-FFF2-40B4-BE49-F238E27FC236}">
                <a16:creationId xmlns:a16="http://schemas.microsoft.com/office/drawing/2014/main" id="{B2A41E4D-8979-4CF7-9E6F-EEE8E2EF9EF6}"/>
              </a:ext>
            </a:extLst>
          </p:cNvPr>
          <p:cNvSpPr/>
          <p:nvPr/>
        </p:nvSpPr>
        <p:spPr>
          <a:xfrm>
            <a:off x="1324428" y="3379562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Human Resources</a:t>
            </a:r>
          </a:p>
        </p:txBody>
      </p:sp>
      <p:sp>
        <p:nvSpPr>
          <p:cNvPr id="13" name="Rechteck: eine Ecke abgeschnitten 12">
            <a:extLst>
              <a:ext uri="{FF2B5EF4-FFF2-40B4-BE49-F238E27FC236}">
                <a16:creationId xmlns:a16="http://schemas.microsoft.com/office/drawing/2014/main" id="{8D30A6E0-BDCC-4343-B6F8-B9CD7A7217D9}"/>
              </a:ext>
            </a:extLst>
          </p:cNvPr>
          <p:cNvSpPr/>
          <p:nvPr/>
        </p:nvSpPr>
        <p:spPr>
          <a:xfrm>
            <a:off x="1324428" y="4338639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Consulting (Fallstudie)</a:t>
            </a:r>
          </a:p>
        </p:txBody>
      </p:sp>
      <p:sp>
        <p:nvSpPr>
          <p:cNvPr id="14" name="Rechteck: eine Ecke abgeschnitten 13">
            <a:extLst>
              <a:ext uri="{FF2B5EF4-FFF2-40B4-BE49-F238E27FC236}">
                <a16:creationId xmlns:a16="http://schemas.microsoft.com/office/drawing/2014/main" id="{35F5ACA7-94FA-459C-968B-E6AB818EED13}"/>
              </a:ext>
            </a:extLst>
          </p:cNvPr>
          <p:cNvSpPr/>
          <p:nvPr/>
        </p:nvSpPr>
        <p:spPr>
          <a:xfrm>
            <a:off x="6223000" y="242048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Smart Services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Payments</a:t>
            </a:r>
          </a:p>
        </p:txBody>
      </p:sp>
      <p:sp>
        <p:nvSpPr>
          <p:cNvPr id="15" name="Rechteck: eine Ecke abgeschnitten 14">
            <a:extLst>
              <a:ext uri="{FF2B5EF4-FFF2-40B4-BE49-F238E27FC236}">
                <a16:creationId xmlns:a16="http://schemas.microsoft.com/office/drawing/2014/main" id="{D4CCD429-4FD4-4953-94B8-F325BD64F052}"/>
              </a:ext>
            </a:extLst>
          </p:cNvPr>
          <p:cNvSpPr/>
          <p:nvPr/>
        </p:nvSpPr>
        <p:spPr>
          <a:xfrm>
            <a:off x="6223000" y="3379562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KI</a:t>
            </a:r>
          </a:p>
        </p:txBody>
      </p:sp>
      <p:sp>
        <p:nvSpPr>
          <p:cNvPr id="16" name="Rechteck: eine Ecke abgeschnitten 15">
            <a:extLst>
              <a:ext uri="{FF2B5EF4-FFF2-40B4-BE49-F238E27FC236}">
                <a16:creationId xmlns:a16="http://schemas.microsoft.com/office/drawing/2014/main" id="{D6F54FAE-D83F-4B36-99F9-F9E6B2029148}"/>
              </a:ext>
            </a:extLst>
          </p:cNvPr>
          <p:cNvSpPr/>
          <p:nvPr/>
        </p:nvSpPr>
        <p:spPr>
          <a:xfrm>
            <a:off x="6223000" y="4338639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Internet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Things: Smart Home 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Industrie 4.0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5717E0-7CCD-4C61-B732-B5E739AB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Wahlmöglichkeiten – Studierende (25 %)</a:t>
            </a:r>
            <a:endParaRPr lang="en-US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D32C745-7828-4E9A-BB07-04CA8C1F694E}"/>
              </a:ext>
            </a:extLst>
          </p:cNvPr>
          <p:cNvSpPr/>
          <p:nvPr/>
        </p:nvSpPr>
        <p:spPr>
          <a:xfrm>
            <a:off x="0" y="1276351"/>
            <a:ext cx="1770743" cy="17383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Wirtschaft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E809C3B-185F-496F-BA32-DBAC4F86D239}"/>
              </a:ext>
            </a:extLst>
          </p:cNvPr>
          <p:cNvSpPr/>
          <p:nvPr/>
        </p:nvSpPr>
        <p:spPr>
          <a:xfrm>
            <a:off x="10421257" y="1276351"/>
            <a:ext cx="1770743" cy="17383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Informatik</a:t>
            </a:r>
          </a:p>
        </p:txBody>
      </p:sp>
      <p:sp>
        <p:nvSpPr>
          <p:cNvPr id="17" name="Rechteck: eine Ecke abgeschnitten 16">
            <a:extLst>
              <a:ext uri="{FF2B5EF4-FFF2-40B4-BE49-F238E27FC236}">
                <a16:creationId xmlns:a16="http://schemas.microsoft.com/office/drawing/2014/main" id="{04A7D290-F5A6-46A5-877E-7B31D281854E}"/>
              </a:ext>
            </a:extLst>
          </p:cNvPr>
          <p:cNvSpPr/>
          <p:nvPr/>
        </p:nvSpPr>
        <p:spPr>
          <a:xfrm>
            <a:off x="3773714" y="530608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Theoretische Informatik / Data Mining / Web Services / API Programmierung</a:t>
            </a:r>
          </a:p>
        </p:txBody>
      </p:sp>
    </p:spTree>
    <p:extLst>
      <p:ext uri="{BB962C8B-B14F-4D97-AF65-F5344CB8AC3E}">
        <p14:creationId xmlns:p14="http://schemas.microsoft.com/office/powerpoint/2010/main" val="208670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8">
            <a:hlinkClick r:id="" action="ppaction://media"/>
            <a:extLst>
              <a:ext uri="{FF2B5EF4-FFF2-40B4-BE49-F238E27FC236}">
                <a16:creationId xmlns:a16="http://schemas.microsoft.com/office/drawing/2014/main" id="{8AF9ADED-7C9F-40F1-B8C1-C71E631CB8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C9A6FB-6E65-4653-BA56-F577908D3F0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Lösungsvorschlag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C5C5F0F-9FCA-4F03-B4B8-1B3DF238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536598"/>
            <a:ext cx="3124200" cy="3476625"/>
          </a:xfrm>
          <a:prstGeom prst="rect">
            <a:avLst/>
          </a:prstGeom>
        </p:spPr>
      </p:pic>
      <p:pic>
        <p:nvPicPr>
          <p:cNvPr id="1026" name="Picture 2" descr="Bildergebnis fÃ¼r moodle logo">
            <a:extLst>
              <a:ext uri="{FF2B5EF4-FFF2-40B4-BE49-F238E27FC236}">
                <a16:creationId xmlns:a16="http://schemas.microsoft.com/office/drawing/2014/main" id="{DA03B886-0E4E-4E28-85DD-B8C38CCCB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419" y="1690688"/>
            <a:ext cx="3168445" cy="316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76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2">
            <a:hlinkClick r:id="" action="ppaction://media"/>
            <a:extLst>
              <a:ext uri="{FF2B5EF4-FFF2-40B4-BE49-F238E27FC236}">
                <a16:creationId xmlns:a16="http://schemas.microsoft.com/office/drawing/2014/main" id="{9FF48B75-D0F3-4ECA-B9A3-19D69C9605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6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3">
            <a:hlinkClick r:id="" action="ppaction://media"/>
            <a:extLst>
              <a:ext uri="{FF2B5EF4-FFF2-40B4-BE49-F238E27FC236}">
                <a16:creationId xmlns:a16="http://schemas.microsoft.com/office/drawing/2014/main" id="{6B878C39-88C2-488D-B9B4-7D10026425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6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4">
            <a:hlinkClick r:id="" action="ppaction://media"/>
            <a:extLst>
              <a:ext uri="{FF2B5EF4-FFF2-40B4-BE49-F238E27FC236}">
                <a16:creationId xmlns:a16="http://schemas.microsoft.com/office/drawing/2014/main" id="{26726424-58CE-45F8-A3E7-006D684536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2369A-9FF3-4B50-9BA9-91D846FD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Ziele der DHBW</a:t>
            </a:r>
            <a:endParaRPr lang="en-US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C05CC276-D148-4ED4-BE00-79A8373E0E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813823"/>
              </p:ext>
            </p:extLst>
          </p:nvPr>
        </p:nvGraphicFramePr>
        <p:xfrm>
          <a:off x="1237325" y="1690688"/>
          <a:ext cx="9717350" cy="4430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llipse 3">
            <a:extLst>
              <a:ext uri="{FF2B5EF4-FFF2-40B4-BE49-F238E27FC236}">
                <a16:creationId xmlns:a16="http://schemas.microsoft.com/office/drawing/2014/main" id="{3427F33A-3E46-421D-851E-DF453AB3DFB0}"/>
              </a:ext>
            </a:extLst>
          </p:cNvPr>
          <p:cNvSpPr/>
          <p:nvPr/>
        </p:nvSpPr>
        <p:spPr>
          <a:xfrm>
            <a:off x="6916691" y="4927600"/>
            <a:ext cx="3192509" cy="745231"/>
          </a:xfrm>
          <a:prstGeom prst="ellipse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2E97895-289A-452E-A20B-51E2A9F1EA26}"/>
              </a:ext>
            </a:extLst>
          </p:cNvPr>
          <p:cNvSpPr/>
          <p:nvPr/>
        </p:nvSpPr>
        <p:spPr>
          <a:xfrm>
            <a:off x="2293891" y="2306320"/>
            <a:ext cx="2786109" cy="427008"/>
          </a:xfrm>
          <a:prstGeom prst="ellipse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1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6">
            <a:hlinkClick r:id="" action="ppaction://media"/>
            <a:extLst>
              <a:ext uri="{FF2B5EF4-FFF2-40B4-BE49-F238E27FC236}">
                <a16:creationId xmlns:a16="http://schemas.microsoft.com/office/drawing/2014/main" id="{585A8706-133E-4D9B-8354-AD5FB29248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2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7">
            <a:hlinkClick r:id="" action="ppaction://media"/>
            <a:extLst>
              <a:ext uri="{FF2B5EF4-FFF2-40B4-BE49-F238E27FC236}">
                <a16:creationId xmlns:a16="http://schemas.microsoft.com/office/drawing/2014/main" id="{DFB9804D-33C0-4BA4-A137-0C387177C9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747944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3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eine Ecke abgeschnitten 8">
            <a:extLst>
              <a:ext uri="{FF2B5EF4-FFF2-40B4-BE49-F238E27FC236}">
                <a16:creationId xmlns:a16="http://schemas.microsoft.com/office/drawing/2014/main" id="{700D5027-A369-4768-908E-5077F780F857}"/>
              </a:ext>
            </a:extLst>
          </p:cNvPr>
          <p:cNvSpPr/>
          <p:nvPr/>
        </p:nvSpPr>
        <p:spPr>
          <a:xfrm>
            <a:off x="1324428" y="1464128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Grundlagen BWL &amp; VWL</a:t>
            </a:r>
          </a:p>
        </p:txBody>
      </p:sp>
      <p:sp>
        <p:nvSpPr>
          <p:cNvPr id="10" name="Rechteck: eine Ecke abgeschnitten 9">
            <a:extLst>
              <a:ext uri="{FF2B5EF4-FFF2-40B4-BE49-F238E27FC236}">
                <a16:creationId xmlns:a16="http://schemas.microsoft.com/office/drawing/2014/main" id="{CEC33516-7084-4F5A-A5C9-D52B5C9994C9}"/>
              </a:ext>
            </a:extLst>
          </p:cNvPr>
          <p:cNvSpPr/>
          <p:nvPr/>
        </p:nvSpPr>
        <p:spPr>
          <a:xfrm>
            <a:off x="6223000" y="1467757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Methoden der Wirtschaftsinformatik</a:t>
            </a:r>
          </a:p>
        </p:txBody>
      </p:sp>
      <p:sp>
        <p:nvSpPr>
          <p:cNvPr id="11" name="Rechteck: eine Ecke abgeschnitten 10">
            <a:extLst>
              <a:ext uri="{FF2B5EF4-FFF2-40B4-BE49-F238E27FC236}">
                <a16:creationId xmlns:a16="http://schemas.microsoft.com/office/drawing/2014/main" id="{8537D4F6-FB1C-49EB-A2AE-0BD3F57DF4C3}"/>
              </a:ext>
            </a:extLst>
          </p:cNvPr>
          <p:cNvSpPr/>
          <p:nvPr/>
        </p:nvSpPr>
        <p:spPr>
          <a:xfrm>
            <a:off x="1324428" y="242320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Grundlagen Rechnungslegung</a:t>
            </a:r>
          </a:p>
        </p:txBody>
      </p:sp>
      <p:sp>
        <p:nvSpPr>
          <p:cNvPr id="12" name="Rechteck: eine Ecke abgeschnitten 11">
            <a:extLst>
              <a:ext uri="{FF2B5EF4-FFF2-40B4-BE49-F238E27FC236}">
                <a16:creationId xmlns:a16="http://schemas.microsoft.com/office/drawing/2014/main" id="{B2A41E4D-8979-4CF7-9E6F-EEE8E2EF9EF6}"/>
              </a:ext>
            </a:extLst>
          </p:cNvPr>
          <p:cNvSpPr/>
          <p:nvPr/>
        </p:nvSpPr>
        <p:spPr>
          <a:xfrm>
            <a:off x="1324428" y="3382282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Rechtsgrundlagen</a:t>
            </a:r>
          </a:p>
        </p:txBody>
      </p:sp>
      <p:sp>
        <p:nvSpPr>
          <p:cNvPr id="13" name="Rechteck: eine Ecke abgeschnitten 12">
            <a:extLst>
              <a:ext uri="{FF2B5EF4-FFF2-40B4-BE49-F238E27FC236}">
                <a16:creationId xmlns:a16="http://schemas.microsoft.com/office/drawing/2014/main" id="{8D30A6E0-BDCC-4343-B6F8-B9CD7A7217D9}"/>
              </a:ext>
            </a:extLst>
          </p:cNvPr>
          <p:cNvSpPr/>
          <p:nvPr/>
        </p:nvSpPr>
        <p:spPr>
          <a:xfrm>
            <a:off x="1324428" y="4341359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Wissenschaftliches Arbeiten</a:t>
            </a:r>
          </a:p>
        </p:txBody>
      </p:sp>
      <p:sp>
        <p:nvSpPr>
          <p:cNvPr id="14" name="Rechteck: eine Ecke abgeschnitten 13">
            <a:extLst>
              <a:ext uri="{FF2B5EF4-FFF2-40B4-BE49-F238E27FC236}">
                <a16:creationId xmlns:a16="http://schemas.microsoft.com/office/drawing/2014/main" id="{35F5ACA7-94FA-459C-968B-E6AB818EED13}"/>
              </a:ext>
            </a:extLst>
          </p:cNvPr>
          <p:cNvSpPr/>
          <p:nvPr/>
        </p:nvSpPr>
        <p:spPr>
          <a:xfrm>
            <a:off x="6223000" y="242320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Grundlegende Konzepte der IT</a:t>
            </a:r>
          </a:p>
        </p:txBody>
      </p:sp>
      <p:sp>
        <p:nvSpPr>
          <p:cNvPr id="15" name="Rechteck: eine Ecke abgeschnitten 14">
            <a:extLst>
              <a:ext uri="{FF2B5EF4-FFF2-40B4-BE49-F238E27FC236}">
                <a16:creationId xmlns:a16="http://schemas.microsoft.com/office/drawing/2014/main" id="{D4CCD429-4FD4-4953-94B8-F325BD64F052}"/>
              </a:ext>
            </a:extLst>
          </p:cNvPr>
          <p:cNvSpPr/>
          <p:nvPr/>
        </p:nvSpPr>
        <p:spPr>
          <a:xfrm>
            <a:off x="6223000" y="3382282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Programmieren und Programmiertechniken</a:t>
            </a:r>
          </a:p>
        </p:txBody>
      </p:sp>
      <p:sp>
        <p:nvSpPr>
          <p:cNvPr id="16" name="Rechteck: eine Ecke abgeschnitten 15">
            <a:extLst>
              <a:ext uri="{FF2B5EF4-FFF2-40B4-BE49-F238E27FC236}">
                <a16:creationId xmlns:a16="http://schemas.microsoft.com/office/drawing/2014/main" id="{D6F54FAE-D83F-4B36-99F9-F9E6B2029148}"/>
              </a:ext>
            </a:extLst>
          </p:cNvPr>
          <p:cNvSpPr/>
          <p:nvPr/>
        </p:nvSpPr>
        <p:spPr>
          <a:xfrm>
            <a:off x="6223000" y="4341359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Datenbanken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5717E0-7CCD-4C61-B732-B5E739AB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Pflichtveranstaltungen – DHBW (50 %)</a:t>
            </a:r>
            <a:endParaRPr lang="en-US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D32C745-7828-4E9A-BB07-04CA8C1F694E}"/>
              </a:ext>
            </a:extLst>
          </p:cNvPr>
          <p:cNvSpPr/>
          <p:nvPr/>
        </p:nvSpPr>
        <p:spPr>
          <a:xfrm>
            <a:off x="0" y="1277711"/>
            <a:ext cx="1770743" cy="17383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Wirtschaft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E809C3B-185F-496F-BA32-DBAC4F86D239}"/>
              </a:ext>
            </a:extLst>
          </p:cNvPr>
          <p:cNvSpPr/>
          <p:nvPr/>
        </p:nvSpPr>
        <p:spPr>
          <a:xfrm>
            <a:off x="10421257" y="1235077"/>
            <a:ext cx="1770743" cy="17383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Informatik</a:t>
            </a:r>
          </a:p>
        </p:txBody>
      </p:sp>
      <p:sp>
        <p:nvSpPr>
          <p:cNvPr id="17" name="Rechteck: eine Ecke abgeschnitten 16">
            <a:extLst>
              <a:ext uri="{FF2B5EF4-FFF2-40B4-BE49-F238E27FC236}">
                <a16:creationId xmlns:a16="http://schemas.microsoft.com/office/drawing/2014/main" id="{04A7D290-F5A6-46A5-877E-7B31D281854E}"/>
              </a:ext>
            </a:extLst>
          </p:cNvPr>
          <p:cNvSpPr/>
          <p:nvPr/>
        </p:nvSpPr>
        <p:spPr>
          <a:xfrm>
            <a:off x="3773714" y="5390243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Mathematik</a:t>
            </a:r>
          </a:p>
        </p:txBody>
      </p:sp>
    </p:spTree>
    <p:extLst>
      <p:ext uri="{BB962C8B-B14F-4D97-AF65-F5344CB8AC3E}">
        <p14:creationId xmlns:p14="http://schemas.microsoft.com/office/powerpoint/2010/main" val="2120449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eine Ecke abgeschnitten 8">
            <a:extLst>
              <a:ext uri="{FF2B5EF4-FFF2-40B4-BE49-F238E27FC236}">
                <a16:creationId xmlns:a16="http://schemas.microsoft.com/office/drawing/2014/main" id="{700D5027-A369-4768-908E-5077F780F857}"/>
              </a:ext>
            </a:extLst>
          </p:cNvPr>
          <p:cNvSpPr/>
          <p:nvPr/>
        </p:nvSpPr>
        <p:spPr>
          <a:xfrm>
            <a:off x="1324428" y="1461408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BoA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- DLM</a:t>
            </a:r>
          </a:p>
        </p:txBody>
      </p:sp>
      <p:sp>
        <p:nvSpPr>
          <p:cNvPr id="10" name="Rechteck: eine Ecke abgeschnitten 9">
            <a:extLst>
              <a:ext uri="{FF2B5EF4-FFF2-40B4-BE49-F238E27FC236}">
                <a16:creationId xmlns:a16="http://schemas.microsoft.com/office/drawing/2014/main" id="{CEC33516-7084-4F5A-A5C9-D52B5C9994C9}"/>
              </a:ext>
            </a:extLst>
          </p:cNvPr>
          <p:cNvSpPr/>
          <p:nvPr/>
        </p:nvSpPr>
        <p:spPr>
          <a:xfrm>
            <a:off x="6223000" y="1465037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ABAP Programmierung</a:t>
            </a:r>
          </a:p>
        </p:txBody>
      </p:sp>
      <p:sp>
        <p:nvSpPr>
          <p:cNvPr id="11" name="Rechteck: eine Ecke abgeschnitten 10">
            <a:extLst>
              <a:ext uri="{FF2B5EF4-FFF2-40B4-BE49-F238E27FC236}">
                <a16:creationId xmlns:a16="http://schemas.microsoft.com/office/drawing/2014/main" id="{8537D4F6-FB1C-49EB-A2AE-0BD3F57DF4C3}"/>
              </a:ext>
            </a:extLst>
          </p:cNvPr>
          <p:cNvSpPr/>
          <p:nvPr/>
        </p:nvSpPr>
        <p:spPr>
          <a:xfrm>
            <a:off x="1324428" y="242048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B2B Marketing</a:t>
            </a:r>
          </a:p>
        </p:txBody>
      </p:sp>
      <p:sp>
        <p:nvSpPr>
          <p:cNvPr id="12" name="Rechteck: eine Ecke abgeschnitten 11">
            <a:extLst>
              <a:ext uri="{FF2B5EF4-FFF2-40B4-BE49-F238E27FC236}">
                <a16:creationId xmlns:a16="http://schemas.microsoft.com/office/drawing/2014/main" id="{B2A41E4D-8979-4CF7-9E6F-EEE8E2EF9EF6}"/>
              </a:ext>
            </a:extLst>
          </p:cNvPr>
          <p:cNvSpPr/>
          <p:nvPr/>
        </p:nvSpPr>
        <p:spPr>
          <a:xfrm>
            <a:off x="1324428" y="3379562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Supply Chain Management</a:t>
            </a:r>
          </a:p>
        </p:txBody>
      </p:sp>
      <p:sp>
        <p:nvSpPr>
          <p:cNvPr id="13" name="Rechteck: eine Ecke abgeschnitten 12">
            <a:extLst>
              <a:ext uri="{FF2B5EF4-FFF2-40B4-BE49-F238E27FC236}">
                <a16:creationId xmlns:a16="http://schemas.microsoft.com/office/drawing/2014/main" id="{8D30A6E0-BDCC-4343-B6F8-B9CD7A7217D9}"/>
              </a:ext>
            </a:extLst>
          </p:cNvPr>
          <p:cNvSpPr/>
          <p:nvPr/>
        </p:nvSpPr>
        <p:spPr>
          <a:xfrm>
            <a:off x="1324428" y="4338639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Accounting nach IFRS</a:t>
            </a:r>
          </a:p>
        </p:txBody>
      </p:sp>
      <p:sp>
        <p:nvSpPr>
          <p:cNvPr id="14" name="Rechteck: eine Ecke abgeschnitten 13">
            <a:extLst>
              <a:ext uri="{FF2B5EF4-FFF2-40B4-BE49-F238E27FC236}">
                <a16:creationId xmlns:a16="http://schemas.microsoft.com/office/drawing/2014/main" id="{35F5ACA7-94FA-459C-968B-E6AB818EED13}"/>
              </a:ext>
            </a:extLst>
          </p:cNvPr>
          <p:cNvSpPr/>
          <p:nvPr/>
        </p:nvSpPr>
        <p:spPr>
          <a:xfrm>
            <a:off x="6223000" y="242048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ERP/CRM Programmierung</a:t>
            </a:r>
          </a:p>
        </p:txBody>
      </p:sp>
      <p:sp>
        <p:nvSpPr>
          <p:cNvPr id="15" name="Rechteck: eine Ecke abgeschnitten 14">
            <a:extLst>
              <a:ext uri="{FF2B5EF4-FFF2-40B4-BE49-F238E27FC236}">
                <a16:creationId xmlns:a16="http://schemas.microsoft.com/office/drawing/2014/main" id="{D4CCD429-4FD4-4953-94B8-F325BD64F052}"/>
              </a:ext>
            </a:extLst>
          </p:cNvPr>
          <p:cNvSpPr/>
          <p:nvPr/>
        </p:nvSpPr>
        <p:spPr>
          <a:xfrm>
            <a:off x="6223000" y="3379562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Embedded Systems Engineering</a:t>
            </a:r>
          </a:p>
        </p:txBody>
      </p:sp>
      <p:sp>
        <p:nvSpPr>
          <p:cNvPr id="16" name="Rechteck: eine Ecke abgeschnitten 15">
            <a:extLst>
              <a:ext uri="{FF2B5EF4-FFF2-40B4-BE49-F238E27FC236}">
                <a16:creationId xmlns:a16="http://schemas.microsoft.com/office/drawing/2014/main" id="{D6F54FAE-D83F-4B36-99F9-F9E6B2029148}"/>
              </a:ext>
            </a:extLst>
          </p:cNvPr>
          <p:cNvSpPr/>
          <p:nvPr/>
        </p:nvSpPr>
        <p:spPr>
          <a:xfrm>
            <a:off x="6223000" y="4338639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5717E0-7CCD-4C61-B732-B5E739AB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Wahlmöglichkeiten – Betrieb (25 %)</a:t>
            </a:r>
            <a:endParaRPr lang="en-US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D32C745-7828-4E9A-BB07-04CA8C1F694E}"/>
              </a:ext>
            </a:extLst>
          </p:cNvPr>
          <p:cNvSpPr/>
          <p:nvPr/>
        </p:nvSpPr>
        <p:spPr>
          <a:xfrm>
            <a:off x="0" y="1276351"/>
            <a:ext cx="1770743" cy="17383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Wirtschaft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E809C3B-185F-496F-BA32-DBAC4F86D239}"/>
              </a:ext>
            </a:extLst>
          </p:cNvPr>
          <p:cNvSpPr/>
          <p:nvPr/>
        </p:nvSpPr>
        <p:spPr>
          <a:xfrm>
            <a:off x="10421257" y="1276351"/>
            <a:ext cx="1770743" cy="17383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Informatik</a:t>
            </a:r>
          </a:p>
        </p:txBody>
      </p:sp>
      <p:sp>
        <p:nvSpPr>
          <p:cNvPr id="17" name="Rechteck: eine Ecke abgeschnitten 16">
            <a:extLst>
              <a:ext uri="{FF2B5EF4-FFF2-40B4-BE49-F238E27FC236}">
                <a16:creationId xmlns:a16="http://schemas.microsoft.com/office/drawing/2014/main" id="{04A7D290-F5A6-46A5-877E-7B31D281854E}"/>
              </a:ext>
            </a:extLst>
          </p:cNvPr>
          <p:cNvSpPr/>
          <p:nvPr/>
        </p:nvSpPr>
        <p:spPr>
          <a:xfrm>
            <a:off x="3773714" y="530608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Interkulturelles Projektmanagement</a:t>
            </a:r>
          </a:p>
        </p:txBody>
      </p:sp>
    </p:spTree>
    <p:extLst>
      <p:ext uri="{BB962C8B-B14F-4D97-AF65-F5344CB8AC3E}">
        <p14:creationId xmlns:p14="http://schemas.microsoft.com/office/powerpoint/2010/main" val="82586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Breitbild</PresentationFormat>
  <Paragraphs>53</Paragraphs>
  <Slides>12</Slides>
  <Notes>0</Notes>
  <HiddenSlides>0</HiddenSlides>
  <MMClips>7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Ziele der DHBW</vt:lpstr>
      <vt:lpstr>PowerPoint-Präsentation</vt:lpstr>
      <vt:lpstr>PowerPoint-Präsentation</vt:lpstr>
      <vt:lpstr>Pflichtveranstaltungen – DHBW (50 %)</vt:lpstr>
      <vt:lpstr>Wahlmöglichkeiten – Betrieb (25 %)</vt:lpstr>
      <vt:lpstr>Wahlmöglichkeiten – Studierende (25 %)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Evelyn Klein</dc:creator>
  <cp:lastModifiedBy>Benjamin Kanzler</cp:lastModifiedBy>
  <cp:revision>42</cp:revision>
  <dcterms:created xsi:type="dcterms:W3CDTF">2019-03-31T09:05:26Z</dcterms:created>
  <dcterms:modified xsi:type="dcterms:W3CDTF">2019-04-04T13:24:42Z</dcterms:modified>
</cp:coreProperties>
</file>